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4"/>
    <p:sldMasterId id="2147483683" r:id="rId5"/>
    <p:sldMasterId id="2147483684" r:id="rId6"/>
  </p:sldMasterIdLst>
  <p:notesMasterIdLst>
    <p:notesMasterId r:id="rId33"/>
  </p:notesMasterIdLst>
  <p:sldIdLst>
    <p:sldId id="257" r:id="rId7"/>
    <p:sldId id="258" r:id="rId8"/>
    <p:sldId id="259" r:id="rId9"/>
    <p:sldId id="264" r:id="rId10"/>
    <p:sldId id="293" r:id="rId11"/>
    <p:sldId id="266" r:id="rId12"/>
    <p:sldId id="267" r:id="rId13"/>
    <p:sldId id="268" r:id="rId14"/>
    <p:sldId id="1773" r:id="rId15"/>
    <p:sldId id="270" r:id="rId16"/>
    <p:sldId id="1710" r:id="rId17"/>
    <p:sldId id="1774" r:id="rId18"/>
    <p:sldId id="1775" r:id="rId19"/>
    <p:sldId id="1776" r:id="rId20"/>
    <p:sldId id="265" r:id="rId21"/>
    <p:sldId id="279" r:id="rId22"/>
    <p:sldId id="281" r:id="rId23"/>
    <p:sldId id="171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2" r:id="rId32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elvetica Neue" panose="020B0604020202020204" charset="0"/>
      <p:regular r:id="rId40"/>
      <p:bold r:id="rId41"/>
      <p:italic r:id="rId42"/>
      <p:boldItalic r:id="rId43"/>
    </p:embeddedFont>
    <p:embeddedFont>
      <p:font typeface="Robot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D8016-30D9-4F96-B4A2-62D5F5A17B0F}" v="14" dt="2020-07-15T14:48:40.807"/>
    <p1510:client id="{C2FA6136-C5CE-4B99-BD6D-53857F70DA94}" v="4" dt="2020-07-14T20:52:21.109"/>
  </p1510:revLst>
</p1510:revInfo>
</file>

<file path=ppt/tableStyles.xml><?xml version="1.0" encoding="utf-8"?>
<a:tblStyleLst xmlns:a="http://schemas.openxmlformats.org/drawingml/2006/main" def="{27EA5626-9E2D-4158-B751-DBF8381D8360}">
  <a:tblStyle styleId="{27EA5626-9E2D-4158-B751-DBF8381D83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8" y="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g Bennett" userId="b2d67cc5-fa40-4168-9ee3-553b8d0de250" providerId="ADAL" clId="{C2FA6136-C5CE-4B99-BD6D-53857F70DA94}"/>
    <pc:docChg chg="undo custSel modSld">
      <pc:chgData name="Gregg Bennett" userId="b2d67cc5-fa40-4168-9ee3-553b8d0de250" providerId="ADAL" clId="{C2FA6136-C5CE-4B99-BD6D-53857F70DA94}" dt="2020-07-14T20:52:52.852" v="806" actId="20577"/>
      <pc:docMkLst>
        <pc:docMk/>
      </pc:docMkLst>
      <pc:sldChg chg="modTransition">
        <pc:chgData name="Gregg Bennett" userId="b2d67cc5-fa40-4168-9ee3-553b8d0de250" providerId="ADAL" clId="{C2FA6136-C5CE-4B99-BD6D-53857F70DA94}" dt="2020-07-14T19:37:13.021" v="0"/>
        <pc:sldMkLst>
          <pc:docMk/>
          <pc:sldMk cId="0" sldId="271"/>
        </pc:sldMkLst>
      </pc:sldChg>
      <pc:sldChg chg="modSp">
        <pc:chgData name="Gregg Bennett" userId="b2d67cc5-fa40-4168-9ee3-553b8d0de250" providerId="ADAL" clId="{C2FA6136-C5CE-4B99-BD6D-53857F70DA94}" dt="2020-07-14T19:39:20.911" v="4" actId="20577"/>
        <pc:sldMkLst>
          <pc:docMk/>
          <pc:sldMk cId="0" sldId="285"/>
        </pc:sldMkLst>
        <pc:spChg chg="mod">
          <ac:chgData name="Gregg Bennett" userId="b2d67cc5-fa40-4168-9ee3-553b8d0de250" providerId="ADAL" clId="{C2FA6136-C5CE-4B99-BD6D-53857F70DA94}" dt="2020-07-14T19:39:20.911" v="4" actId="20577"/>
          <ac:spMkLst>
            <pc:docMk/>
            <pc:sldMk cId="0" sldId="285"/>
            <ac:spMk id="493" creationId="{00000000-0000-0000-0000-000000000000}"/>
          </ac:spMkLst>
        </pc:spChg>
      </pc:sldChg>
      <pc:sldChg chg="modSp">
        <pc:chgData name="Gregg Bennett" userId="b2d67cc5-fa40-4168-9ee3-553b8d0de250" providerId="ADAL" clId="{C2FA6136-C5CE-4B99-BD6D-53857F70DA94}" dt="2020-07-14T19:50:20.738" v="561" actId="20577"/>
        <pc:sldMkLst>
          <pc:docMk/>
          <pc:sldMk cId="0" sldId="286"/>
        </pc:sldMkLst>
        <pc:spChg chg="mod">
          <ac:chgData name="Gregg Bennett" userId="b2d67cc5-fa40-4168-9ee3-553b8d0de250" providerId="ADAL" clId="{C2FA6136-C5CE-4B99-BD6D-53857F70DA94}" dt="2020-07-14T19:49:58.922" v="558" actId="15"/>
          <ac:spMkLst>
            <pc:docMk/>
            <pc:sldMk cId="0" sldId="286"/>
            <ac:spMk id="501" creationId="{00000000-0000-0000-0000-000000000000}"/>
          </ac:spMkLst>
        </pc:spChg>
        <pc:spChg chg="mod">
          <ac:chgData name="Gregg Bennett" userId="b2d67cc5-fa40-4168-9ee3-553b8d0de250" providerId="ADAL" clId="{C2FA6136-C5CE-4B99-BD6D-53857F70DA94}" dt="2020-07-14T19:50:20.738" v="561" actId="20577"/>
          <ac:spMkLst>
            <pc:docMk/>
            <pc:sldMk cId="0" sldId="286"/>
            <ac:spMk id="502" creationId="{00000000-0000-0000-0000-000000000000}"/>
          </ac:spMkLst>
        </pc:spChg>
      </pc:sldChg>
      <pc:sldChg chg="modSp">
        <pc:chgData name="Gregg Bennett" userId="b2d67cc5-fa40-4168-9ee3-553b8d0de250" providerId="ADAL" clId="{C2FA6136-C5CE-4B99-BD6D-53857F70DA94}" dt="2020-07-14T19:51:11.506" v="602" actId="20577"/>
        <pc:sldMkLst>
          <pc:docMk/>
          <pc:sldMk cId="0" sldId="287"/>
        </pc:sldMkLst>
        <pc:spChg chg="mod">
          <ac:chgData name="Gregg Bennett" userId="b2d67cc5-fa40-4168-9ee3-553b8d0de250" providerId="ADAL" clId="{C2FA6136-C5CE-4B99-BD6D-53857F70DA94}" dt="2020-07-14T19:51:11.506" v="602" actId="20577"/>
          <ac:spMkLst>
            <pc:docMk/>
            <pc:sldMk cId="0" sldId="287"/>
            <ac:spMk id="510" creationId="{00000000-0000-0000-0000-000000000000}"/>
          </ac:spMkLst>
        </pc:spChg>
      </pc:sldChg>
      <pc:sldChg chg="modSp">
        <pc:chgData name="Gregg Bennett" userId="b2d67cc5-fa40-4168-9ee3-553b8d0de250" providerId="ADAL" clId="{C2FA6136-C5CE-4B99-BD6D-53857F70DA94}" dt="2020-07-14T20:52:00.933" v="788" actId="6549"/>
        <pc:sldMkLst>
          <pc:docMk/>
          <pc:sldMk cId="0" sldId="288"/>
        </pc:sldMkLst>
        <pc:graphicFrameChg chg="modGraphic">
          <ac:chgData name="Gregg Bennett" userId="b2d67cc5-fa40-4168-9ee3-553b8d0de250" providerId="ADAL" clId="{C2FA6136-C5CE-4B99-BD6D-53857F70DA94}" dt="2020-07-14T20:52:00.933" v="788" actId="6549"/>
          <ac:graphicFrameMkLst>
            <pc:docMk/>
            <pc:sldMk cId="0" sldId="288"/>
            <ac:graphicFrameMk id="518" creationId="{00000000-0000-0000-0000-000000000000}"/>
          </ac:graphicFrameMkLst>
        </pc:graphicFrameChg>
      </pc:sldChg>
      <pc:sldChg chg="modTransition">
        <pc:chgData name="Gregg Bennett" userId="b2d67cc5-fa40-4168-9ee3-553b8d0de250" providerId="ADAL" clId="{C2FA6136-C5CE-4B99-BD6D-53857F70DA94}" dt="2020-07-14T20:52:12.579" v="789"/>
        <pc:sldMkLst>
          <pc:docMk/>
          <pc:sldMk cId="0" sldId="289"/>
        </pc:sldMkLst>
      </pc:sldChg>
      <pc:sldChg chg="modSp modTransition">
        <pc:chgData name="Gregg Bennett" userId="b2d67cc5-fa40-4168-9ee3-553b8d0de250" providerId="ADAL" clId="{C2FA6136-C5CE-4B99-BD6D-53857F70DA94}" dt="2020-07-14T20:52:52.852" v="806" actId="20577"/>
        <pc:sldMkLst>
          <pc:docMk/>
          <pc:sldMk cId="0" sldId="290"/>
        </pc:sldMkLst>
        <pc:spChg chg="mod">
          <ac:chgData name="Gregg Bennett" userId="b2d67cc5-fa40-4168-9ee3-553b8d0de250" providerId="ADAL" clId="{C2FA6136-C5CE-4B99-BD6D-53857F70DA94}" dt="2020-07-14T20:52:52.852" v="806" actId="20577"/>
          <ac:spMkLst>
            <pc:docMk/>
            <pc:sldMk cId="0" sldId="290"/>
            <ac:spMk id="534" creationId="{00000000-0000-0000-0000-000000000000}"/>
          </ac:spMkLst>
        </pc:spChg>
      </pc:sldChg>
    </pc:docChg>
  </pc:docChgLst>
  <pc:docChgLst>
    <pc:chgData name="Gregg Bennett" userId="b2d67cc5-fa40-4168-9ee3-553b8d0de250" providerId="ADAL" clId="{1F4D8016-30D9-4F96-B4A2-62D5F5A17B0F}"/>
    <pc:docChg chg="custSel delSld modSld">
      <pc:chgData name="Gregg Bennett" userId="b2d67cc5-fa40-4168-9ee3-553b8d0de250" providerId="ADAL" clId="{1F4D8016-30D9-4F96-B4A2-62D5F5A17B0F}" dt="2020-07-15T14:50:35.434" v="522" actId="14734"/>
      <pc:docMkLst>
        <pc:docMk/>
      </pc:docMkLst>
      <pc:sldChg chg="del modTransition">
        <pc:chgData name="Gregg Bennett" userId="b2d67cc5-fa40-4168-9ee3-553b8d0de250" providerId="ADAL" clId="{1F4D8016-30D9-4F96-B4A2-62D5F5A17B0F}" dt="2020-07-15T14:37:17.010" v="5" actId="2696"/>
        <pc:sldMkLst>
          <pc:docMk/>
          <pc:sldMk cId="0" sldId="256"/>
        </pc:sldMkLst>
      </pc:sldChg>
      <pc:sldChg chg="del">
        <pc:chgData name="Gregg Bennett" userId="b2d67cc5-fa40-4168-9ee3-553b8d0de250" providerId="ADAL" clId="{1F4D8016-30D9-4F96-B4A2-62D5F5A17B0F}" dt="2020-07-15T14:36:51.088" v="4" actId="2696"/>
        <pc:sldMkLst>
          <pc:docMk/>
          <pc:sldMk cId="0" sldId="260"/>
        </pc:sldMkLst>
      </pc:sldChg>
      <pc:sldChg chg="del">
        <pc:chgData name="Gregg Bennett" userId="b2d67cc5-fa40-4168-9ee3-553b8d0de250" providerId="ADAL" clId="{1F4D8016-30D9-4F96-B4A2-62D5F5A17B0F}" dt="2020-07-15T14:14:06.072" v="1" actId="2696"/>
        <pc:sldMkLst>
          <pc:docMk/>
          <pc:sldMk cId="0" sldId="271"/>
        </pc:sldMkLst>
      </pc:sldChg>
      <pc:sldChg chg="modSp">
        <pc:chgData name="Gregg Bennett" userId="b2d67cc5-fa40-4168-9ee3-553b8d0de250" providerId="ADAL" clId="{1F4D8016-30D9-4F96-B4A2-62D5F5A17B0F}" dt="2020-07-15T14:39:11.901" v="125" actId="20577"/>
        <pc:sldMkLst>
          <pc:docMk/>
          <pc:sldMk cId="0" sldId="286"/>
        </pc:sldMkLst>
        <pc:spChg chg="mod">
          <ac:chgData name="Gregg Bennett" userId="b2d67cc5-fa40-4168-9ee3-553b8d0de250" providerId="ADAL" clId="{1F4D8016-30D9-4F96-B4A2-62D5F5A17B0F}" dt="2020-07-15T14:39:11.901" v="125" actId="20577"/>
          <ac:spMkLst>
            <pc:docMk/>
            <pc:sldMk cId="0" sldId="286"/>
            <ac:spMk id="501" creationId="{00000000-0000-0000-0000-000000000000}"/>
          </ac:spMkLst>
        </pc:spChg>
      </pc:sldChg>
      <pc:sldChg chg="modSp">
        <pc:chgData name="Gregg Bennett" userId="b2d67cc5-fa40-4168-9ee3-553b8d0de250" providerId="ADAL" clId="{1F4D8016-30D9-4F96-B4A2-62D5F5A17B0F}" dt="2020-07-15T14:50:35.434" v="522" actId="14734"/>
        <pc:sldMkLst>
          <pc:docMk/>
          <pc:sldMk cId="0" sldId="288"/>
        </pc:sldMkLst>
        <pc:graphicFrameChg chg="mod modGraphic">
          <ac:chgData name="Gregg Bennett" userId="b2d67cc5-fa40-4168-9ee3-553b8d0de250" providerId="ADAL" clId="{1F4D8016-30D9-4F96-B4A2-62D5F5A17B0F}" dt="2020-07-15T14:50:35.434" v="522" actId="14734"/>
          <ac:graphicFrameMkLst>
            <pc:docMk/>
            <pc:sldMk cId="0" sldId="288"/>
            <ac:graphicFrameMk id="518" creationId="{00000000-0000-0000-0000-000000000000}"/>
          </ac:graphicFrameMkLst>
        </pc:graphicFrameChg>
      </pc:sldChg>
      <pc:sldChg chg="del">
        <pc:chgData name="Gregg Bennett" userId="b2d67cc5-fa40-4168-9ee3-553b8d0de250" providerId="ADAL" clId="{1F4D8016-30D9-4F96-B4A2-62D5F5A17B0F}" dt="2020-07-15T14:14:16.728" v="2" actId="2696"/>
        <pc:sldMkLst>
          <pc:docMk/>
          <pc:sldMk cId="0" sldId="289"/>
        </pc:sldMkLst>
      </pc:sldChg>
      <pc:sldChg chg="modTransition">
        <pc:chgData name="Gregg Bennett" userId="b2d67cc5-fa40-4168-9ee3-553b8d0de250" providerId="ADAL" clId="{1F4D8016-30D9-4F96-B4A2-62D5F5A17B0F}" dt="2020-07-15T14:14:27.509" v="3"/>
        <pc:sldMkLst>
          <pc:docMk/>
          <pc:sldMk cId="0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87e753f99_2_92:notes"/>
          <p:cNvSpPr txBox="1">
            <a:spLocks noGrp="1"/>
          </p:cNvSpPr>
          <p:nvPr>
            <p:ph type="body" idx="1"/>
          </p:nvPr>
        </p:nvSpPr>
        <p:spPr>
          <a:xfrm>
            <a:off x="642647" y="4190871"/>
            <a:ext cx="5144081" cy="342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50" tIns="84350" rIns="84350" bIns="84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300"/>
          </a:p>
        </p:txBody>
      </p:sp>
      <p:sp>
        <p:nvSpPr>
          <p:cNvPr id="219" name="Google Shape;219;g887e753f99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3250" y="1089025"/>
            <a:ext cx="5222875" cy="2938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887e753f99_2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g887e753f99_2_28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</a:t>
            </a:r>
            <a:endParaRPr sz="1300"/>
          </a:p>
        </p:txBody>
      </p:sp>
      <p:sp>
        <p:nvSpPr>
          <p:cNvPr id="437" name="Google Shape;437;g887e753f99_2_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16</a:t>
            </a:fld>
            <a:endParaRPr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87e753f99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887e753f99_2_30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</a:t>
            </a:r>
            <a:endParaRPr sz="1300"/>
          </a:p>
        </p:txBody>
      </p:sp>
      <p:sp>
        <p:nvSpPr>
          <p:cNvPr id="454" name="Google Shape;454;g887e753f99_2_3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17</a:t>
            </a:fld>
            <a:endParaRPr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87e753f99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887e753f99_2_31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</a:t>
            </a:r>
            <a:endParaRPr sz="1300"/>
          </a:p>
        </p:txBody>
      </p:sp>
      <p:sp>
        <p:nvSpPr>
          <p:cNvPr id="472" name="Google Shape;472;g887e753f99_2_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19</a:t>
            </a:fld>
            <a:endParaRPr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887e753f99_2_32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86175" tIns="86175" rIns="86175" bIns="8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887e753f99_2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887e753f99_2_332:notes"/>
          <p:cNvSpPr txBox="1">
            <a:spLocks noGrp="1"/>
          </p:cNvSpPr>
          <p:nvPr>
            <p:ph type="body" idx="1"/>
          </p:nvPr>
        </p:nvSpPr>
        <p:spPr>
          <a:xfrm>
            <a:off x="642647" y="4190871"/>
            <a:ext cx="5144081" cy="342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50" tIns="84350" rIns="84350" bIns="84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300"/>
          </a:p>
        </p:txBody>
      </p:sp>
      <p:sp>
        <p:nvSpPr>
          <p:cNvPr id="488" name="Google Shape;488;g887e753f99_2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3250" y="1089025"/>
            <a:ext cx="5222875" cy="2938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87e753f99_2_339:notes"/>
          <p:cNvSpPr txBox="1">
            <a:spLocks noGrp="1"/>
          </p:cNvSpPr>
          <p:nvPr>
            <p:ph type="body" idx="1"/>
          </p:nvPr>
        </p:nvSpPr>
        <p:spPr>
          <a:xfrm>
            <a:off x="642647" y="4190871"/>
            <a:ext cx="5144081" cy="342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50" tIns="84350" rIns="84350" bIns="84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300"/>
          </a:p>
        </p:txBody>
      </p:sp>
      <p:sp>
        <p:nvSpPr>
          <p:cNvPr id="496" name="Google Shape;496;g887e753f99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3250" y="1089025"/>
            <a:ext cx="5222875" cy="2938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87e753f99_2_347:notes"/>
          <p:cNvSpPr txBox="1">
            <a:spLocks noGrp="1"/>
          </p:cNvSpPr>
          <p:nvPr>
            <p:ph type="body" idx="1"/>
          </p:nvPr>
        </p:nvSpPr>
        <p:spPr>
          <a:xfrm>
            <a:off x="642647" y="4190871"/>
            <a:ext cx="5144081" cy="342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50" tIns="84350" rIns="84350" bIns="84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300"/>
          </a:p>
        </p:txBody>
      </p:sp>
      <p:sp>
        <p:nvSpPr>
          <p:cNvPr id="505" name="Google Shape;505;g887e753f99_2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3250" y="1089025"/>
            <a:ext cx="5222875" cy="2938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887e753f99_2_354:notes"/>
          <p:cNvSpPr txBox="1">
            <a:spLocks noGrp="1"/>
          </p:cNvSpPr>
          <p:nvPr>
            <p:ph type="body" idx="1"/>
          </p:nvPr>
        </p:nvSpPr>
        <p:spPr>
          <a:xfrm>
            <a:off x="642647" y="4190871"/>
            <a:ext cx="5144081" cy="342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50" tIns="84350" rIns="84350" bIns="84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300"/>
          </a:p>
        </p:txBody>
      </p:sp>
      <p:sp>
        <p:nvSpPr>
          <p:cNvPr id="513" name="Google Shape;513;g887e753f99_2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3250" y="1089025"/>
            <a:ext cx="5222875" cy="2938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87e753f99_2_368:notes"/>
          <p:cNvSpPr txBox="1">
            <a:spLocks noGrp="1"/>
          </p:cNvSpPr>
          <p:nvPr>
            <p:ph type="body" idx="1"/>
          </p:nvPr>
        </p:nvSpPr>
        <p:spPr>
          <a:xfrm>
            <a:off x="642647" y="4190871"/>
            <a:ext cx="5144081" cy="342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50" tIns="84350" rIns="84350" bIns="84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300"/>
          </a:p>
        </p:txBody>
      </p:sp>
      <p:sp>
        <p:nvSpPr>
          <p:cNvPr id="529" name="Google Shape;529;g887e753f99_2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3250" y="1089025"/>
            <a:ext cx="5222875" cy="2938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887e753f99_2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g887e753f99_2_38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546" name="Google Shape;546;g887e753f99_2_3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26</a:t>
            </a:fld>
            <a:endParaRPr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87e753f99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887e753f99_2_9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Council to cover</a:t>
            </a:r>
            <a:endParaRPr sz="1300"/>
          </a:p>
        </p:txBody>
      </p:sp>
      <p:sp>
        <p:nvSpPr>
          <p:cNvPr id="227" name="Google Shape;227;g887e753f99_2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2</a:t>
            </a:fld>
            <a:endParaRPr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887e753f99_2_107:notes"/>
          <p:cNvSpPr txBox="1">
            <a:spLocks noGrp="1"/>
          </p:cNvSpPr>
          <p:nvPr>
            <p:ph type="body" idx="1"/>
          </p:nvPr>
        </p:nvSpPr>
        <p:spPr>
          <a:xfrm>
            <a:off x="642647" y="4190871"/>
            <a:ext cx="5144081" cy="3428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50" tIns="84350" rIns="84350" bIns="84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" sz="1300" dirty="0"/>
              <a:t>Council</a:t>
            </a:r>
            <a:endParaRPr sz="1300" dirty="0"/>
          </a:p>
        </p:txBody>
      </p:sp>
      <p:sp>
        <p:nvSpPr>
          <p:cNvPr id="236" name="Google Shape;236;g887e753f99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3250" y="1089025"/>
            <a:ext cx="5222875" cy="2938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87e753f99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887e753f99_2_14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</a:t>
            </a:r>
            <a:endParaRPr sz="1300"/>
          </a:p>
        </p:txBody>
      </p:sp>
      <p:sp>
        <p:nvSpPr>
          <p:cNvPr id="277" name="Google Shape;277;g887e753f99_2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4</a:t>
            </a:fld>
            <a:endParaRPr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87e753f99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887e753f99_2_16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</a:t>
            </a:r>
            <a:endParaRPr sz="1300"/>
          </a:p>
        </p:txBody>
      </p:sp>
      <p:sp>
        <p:nvSpPr>
          <p:cNvPr id="300" name="Google Shape;300;g887e753f99_2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6</a:t>
            </a:fld>
            <a:endParaRPr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87e753f99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887e753f99_2_17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</a:t>
            </a:r>
            <a:endParaRPr sz="1300"/>
          </a:p>
        </p:txBody>
      </p:sp>
      <p:sp>
        <p:nvSpPr>
          <p:cNvPr id="308" name="Google Shape;308;g887e753f99_2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7</a:t>
            </a:fld>
            <a:endParaRPr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87e753f99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9258" y="1143000"/>
            <a:ext cx="5399484" cy="30857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887e753f99_2_18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</a:t>
            </a:r>
            <a:endParaRPr sz="1300"/>
          </a:p>
        </p:txBody>
      </p:sp>
      <p:sp>
        <p:nvSpPr>
          <p:cNvPr id="326" name="Google Shape;326;g887e753f99_2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8</a:t>
            </a:fld>
            <a:endParaRPr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47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87e753f99_9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887e753f99_9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Gary to cover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887e753f99_9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1137036" y="1454975"/>
            <a:ext cx="6869926" cy="55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Times New Roman"/>
              <a:buNone/>
              <a:defRPr sz="3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8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8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7678754" y="4297733"/>
            <a:ext cx="86591" cy="25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25400" marR="0" lvl="1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25400" marR="0" lvl="2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5400" marR="0" lvl="3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5400" marR="0" lvl="4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400" marR="0" lvl="5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5400" marR="0" lvl="6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400" marR="0" lvl="7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5400" marR="0" lvl="8" indent="0" algn="l">
              <a:spcBef>
                <a:spcPts val="0"/>
              </a:spcBef>
              <a:buClr>
                <a:srgbClr val="898989"/>
              </a:buClr>
              <a:buSzPts val="500"/>
              <a:buFont typeface="Times New Roman"/>
              <a:buNone/>
              <a:defRPr sz="5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8" name="Google Shape;168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8" name="Google Shape;188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9" descr="A picture containing outdoor, person, man, ho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2" y="0"/>
            <a:ext cx="91405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9"/>
          <p:cNvSpPr txBox="1"/>
          <p:nvPr/>
        </p:nvSpPr>
        <p:spPr>
          <a:xfrm>
            <a:off x="0" y="1617955"/>
            <a:ext cx="4572000" cy="372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Bucktail</a:t>
            </a:r>
            <a:r>
              <a:rPr lang="en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Council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</a:t>
            </a:r>
            <a:r>
              <a:rPr lang="en-US" sz="3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ly</a:t>
            </a:r>
            <a:r>
              <a:rPr lang="en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2020</a:t>
            </a:r>
            <a:endParaRPr sz="1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9"/>
          <p:cNvSpPr/>
          <p:nvPr/>
        </p:nvSpPr>
        <p:spPr>
          <a:xfrm>
            <a:off x="0" y="4242647"/>
            <a:ext cx="4572000" cy="87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Text FACEBOOK to 62771 to join our community today!</a:t>
            </a:r>
            <a:endParaRPr sz="21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 Scout leaders across the country to                             share best practices and new ideas!</a:t>
            </a:r>
            <a:endParaRPr sz="18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2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" y="0"/>
            <a:ext cx="91388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2"/>
          <p:cNvSpPr txBox="1"/>
          <p:nvPr/>
        </p:nvSpPr>
        <p:spPr>
          <a:xfrm>
            <a:off x="176056" y="224822"/>
            <a:ext cx="5694106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i="0" u="none" strike="noStrike" cap="none">
                <a:solidFill>
                  <a:schemeClr val="lt1"/>
                </a:solidFill>
              </a:rPr>
              <a:t>Trail’s End App Demo</a:t>
            </a:r>
            <a:endParaRPr sz="3300" b="1">
              <a:solidFill>
                <a:schemeClr val="lt1"/>
              </a:solidFill>
            </a:endParaRPr>
          </a:p>
        </p:txBody>
      </p:sp>
      <p:pic>
        <p:nvPicPr>
          <p:cNvPr id="355" name="Google Shape;35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619" y="1069174"/>
            <a:ext cx="7887238" cy="3990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CC3D92-E413-4501-BE7D-2C9B0F67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" y="-226908"/>
            <a:ext cx="913883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93306" y="70710"/>
            <a:ext cx="5335510" cy="530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Online Direct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75723B-83E2-4A50-AD6E-8F1F03E2655A}"/>
              </a:ext>
            </a:extLst>
          </p:cNvPr>
          <p:cNvSpPr/>
          <p:nvPr/>
        </p:nvSpPr>
        <p:spPr>
          <a:xfrm>
            <a:off x="193306" y="909652"/>
            <a:ext cx="8844974" cy="32639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309470">
              <a:lnSpc>
                <a:spcPct val="80000"/>
              </a:lnSpc>
              <a:defRPr sz="1800"/>
            </a:pPr>
            <a:r>
              <a:rPr lang="en-US" sz="2400" b="1" dirty="0">
                <a:solidFill>
                  <a:srgbClr val="154072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Best &amp; Preferred Way of Selling!</a:t>
            </a:r>
          </a:p>
          <a:p>
            <a:pPr algn="ctr" defTabSz="309470">
              <a:lnSpc>
                <a:spcPct val="80000"/>
              </a:lnSpc>
              <a:defRPr sz="1800"/>
            </a:pPr>
            <a:endParaRPr lang="en-US" sz="1800" dirty="0"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defTabSz="309470">
              <a:lnSpc>
                <a:spcPct val="80000"/>
              </a:lnSpc>
              <a:defRPr sz="1800"/>
            </a:pPr>
            <a:r>
              <a:rPr lang="en-US" sz="1500" b="1" dirty="0">
                <a:solidFill>
                  <a:srgbClr val="FF0000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BENEFITS FOR LEADERS</a:t>
            </a:r>
            <a:endParaRPr lang="en-US" sz="1500" b="1" dirty="0">
              <a:solidFill>
                <a:srgbClr val="FF0000"/>
              </a:solidFill>
              <a:latin typeface="Arial Black" panose="020B0A04020102020204" pitchFamily="34" charset="0"/>
              <a:ea typeface="Helvetica Neue Condensed Black" charset="0"/>
              <a:cs typeface="Helvetica Neue Condensed Black" charset="0"/>
            </a:endParaRP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/>
              <a:t>No handling</a:t>
            </a:r>
            <a:r>
              <a:rPr lang="en-US" sz="1050" dirty="0"/>
              <a:t> of products, shipped direct to consumer*</a:t>
            </a:r>
            <a:endParaRPr lang="en-US" sz="1050" b="1" dirty="0"/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/>
              <a:t>No risk </a:t>
            </a:r>
            <a:r>
              <a:rPr lang="en-US" sz="1050" dirty="0"/>
              <a:t>of excess inventory due to over ordering product up front.</a:t>
            </a:r>
            <a:endParaRPr lang="en-US" sz="1050" b="1" dirty="0"/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/>
              <a:t>No collecting </a:t>
            </a:r>
            <a:r>
              <a:rPr lang="en-US" sz="1050" dirty="0"/>
              <a:t>cash, all orders processed with a credit card.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/>
              <a:t>Less work </a:t>
            </a:r>
            <a:r>
              <a:rPr lang="en-US" sz="1050" dirty="0"/>
              <a:t>for leaders.</a:t>
            </a:r>
            <a:endParaRPr lang="en-US" sz="1050" b="1" dirty="0"/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/>
              <a:t>Sales tracker </a:t>
            </a:r>
            <a:r>
              <a:rPr lang="en-US" sz="1050" dirty="0"/>
              <a:t>through the app for accurate accounting.</a:t>
            </a:r>
            <a:r>
              <a:rPr lang="en-US" sz="1050" b="1" dirty="0"/>
              <a:t> 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/>
              <a:t>Bonus incentive </a:t>
            </a:r>
            <a:r>
              <a:rPr lang="en-US" sz="1050" dirty="0"/>
              <a:t>for units that sell between July 1-Aug 15</a:t>
            </a:r>
            <a:endParaRPr lang="en-US" sz="1050" b="1" dirty="0"/>
          </a:p>
          <a:p>
            <a:pPr defTabSz="309470">
              <a:lnSpc>
                <a:spcPct val="80000"/>
              </a:lnSpc>
              <a:defRPr sz="1800"/>
            </a:pPr>
            <a:endParaRPr lang="en-US" sz="1500" b="1" dirty="0">
              <a:solidFill>
                <a:srgbClr val="154072"/>
              </a:solidFill>
              <a:latin typeface="Arial Black" panose="020B0A04020102020204" pitchFamily="34" charset="0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defTabSz="309470">
              <a:lnSpc>
                <a:spcPct val="80000"/>
              </a:lnSpc>
              <a:defRPr sz="1800"/>
            </a:pPr>
            <a:r>
              <a:rPr lang="en-US" sz="1500" b="1" dirty="0">
                <a:solidFill>
                  <a:srgbClr val="154072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BENEFITS FOR SCOUTS</a:t>
            </a:r>
            <a:endParaRPr lang="en-US" sz="1500" b="1" dirty="0">
              <a:solidFill>
                <a:srgbClr val="154072"/>
              </a:solidFill>
              <a:latin typeface="Arial Black" panose="020B0A04020102020204" pitchFamily="34" charset="0"/>
              <a:ea typeface="Helvetica Neue Condensed Black" charset="0"/>
              <a:cs typeface="Helvetica Neue Condensed Black" charset="0"/>
            </a:endParaRP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>
                <a:ea typeface="Helvetica Neue Condensed Black" charset="0"/>
                <a:cs typeface="Helvetica Neue Condensed Black" charset="0"/>
                <a:sym typeface="BebasNeueRegular"/>
              </a:rPr>
              <a:t>No handling</a:t>
            </a:r>
            <a:r>
              <a:rPr lang="en-US" sz="1050" dirty="0">
                <a:ea typeface="Helvetica Neue Condensed Black" charset="0"/>
                <a:cs typeface="Helvetica Neue Condensed Black" charset="0"/>
                <a:sym typeface="BebasNeueRegular"/>
              </a:rPr>
              <a:t> of cash or products.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dirty="0">
                <a:ea typeface="Helvetica Neue Condensed Black" charset="0"/>
                <a:cs typeface="Helvetica Neue Condensed Black" charset="0"/>
                <a:sym typeface="BebasNeueRegular"/>
              </a:rPr>
              <a:t>Scout Earn </a:t>
            </a:r>
            <a:r>
              <a:rPr lang="en-US" sz="1050" b="1" i="1" dirty="0">
                <a:ea typeface="Helvetica Neue Condensed Black" charset="0"/>
                <a:cs typeface="Helvetica Neue Condensed Black" charset="0"/>
                <a:sym typeface="BebasNeueRegular"/>
              </a:rPr>
              <a:t>Double Points </a:t>
            </a:r>
            <a:r>
              <a:rPr lang="en-US" sz="1050" dirty="0">
                <a:ea typeface="Helvetica Neue Condensed Black" charset="0"/>
                <a:cs typeface="Helvetica Neue Condensed Black" charset="0"/>
                <a:sym typeface="BebasNeueRegular"/>
              </a:rPr>
              <a:t>for TE Rewards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>
                <a:ea typeface="Helvetica Neue Condensed Black" charset="0"/>
                <a:cs typeface="Helvetica Neue Condensed Black" charset="0"/>
                <a:sym typeface="BebasNeueRegular"/>
              </a:rPr>
              <a:t>Time saver </a:t>
            </a:r>
            <a:r>
              <a:rPr lang="en-US" sz="1050" dirty="0">
                <a:ea typeface="Helvetica Neue Condensed Black" charset="0"/>
                <a:cs typeface="Helvetica Neue Condensed Black" charset="0"/>
                <a:sym typeface="BebasNeueRegular"/>
              </a:rPr>
              <a:t>by not having to go back and deliver products.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>
                <a:ea typeface="Helvetica Neue Condensed Black" charset="0"/>
                <a:cs typeface="Helvetica Neue Condensed Black" charset="0"/>
                <a:sym typeface="BebasNeueRegular"/>
              </a:rPr>
              <a:t>Ease </a:t>
            </a:r>
            <a:r>
              <a:rPr lang="en-US" sz="1050" dirty="0">
                <a:ea typeface="Helvetica Neue Condensed Black" charset="0"/>
                <a:cs typeface="Helvetica Neue Condensed Black" charset="0"/>
                <a:sym typeface="BebasNeueRegular"/>
              </a:rPr>
              <a:t>of selling through the Trail’s End app.</a:t>
            </a:r>
            <a:endParaRPr lang="en-US" sz="1050" b="1" dirty="0"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>
                <a:ea typeface="Helvetica Neue Condensed Black" charset="0"/>
                <a:cs typeface="Helvetica Neue Condensed Black" charset="0"/>
                <a:sym typeface="BebasNeueRegular"/>
              </a:rPr>
              <a:t>Share their online webpage </a:t>
            </a:r>
            <a:r>
              <a:rPr lang="en-US" sz="1050" dirty="0">
                <a:ea typeface="Helvetica Neue Condensed Black" charset="0"/>
                <a:cs typeface="Helvetica Neue Condensed Black" charset="0"/>
                <a:sym typeface="BebasNeueRegular"/>
              </a:rPr>
              <a:t>to sell to friends and family.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b="1" dirty="0">
                <a:sym typeface="BebasNeueRegular"/>
              </a:rPr>
              <a:t>Text </a:t>
            </a:r>
            <a:r>
              <a:rPr lang="en-US" sz="1050" dirty="0">
                <a:ea typeface="Calibri" panose="020F0502020204030204" pitchFamily="34" charset="0"/>
                <a:cs typeface="Arial" panose="020B0604020202020204" pitchFamily="34" charset="0"/>
              </a:rPr>
              <a:t>order to customer to complete purchase on their phone 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endParaRPr lang="en-US" sz="1050" b="1" dirty="0"/>
          </a:p>
        </p:txBody>
      </p:sp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53A0049D-6C5D-4D45-AFE2-82A6BFD83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45" y="1477373"/>
            <a:ext cx="1442004" cy="288400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BB82318-956D-4E96-A18D-E3745F2496C5}"/>
              </a:ext>
            </a:extLst>
          </p:cNvPr>
          <p:cNvSpPr/>
          <p:nvPr/>
        </p:nvSpPr>
        <p:spPr>
          <a:xfrm>
            <a:off x="5171340" y="2832521"/>
            <a:ext cx="657632" cy="1737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9DC06-DA2B-4C67-813D-EFA7D7CA6CA6}"/>
              </a:ext>
            </a:extLst>
          </p:cNvPr>
          <p:cNvSpPr/>
          <p:nvPr/>
        </p:nvSpPr>
        <p:spPr>
          <a:xfrm>
            <a:off x="193306" y="4777348"/>
            <a:ext cx="3522118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09470">
              <a:lnSpc>
                <a:spcPct val="80000"/>
              </a:lnSpc>
              <a:defRPr sz="1800"/>
            </a:pPr>
            <a:r>
              <a:rPr lang="en-US" sz="1350" dirty="0">
                <a:solidFill>
                  <a:srgbClr val="002060"/>
                </a:solidFill>
                <a:ea typeface="Helvetica Neue Condensed Black" charset="0"/>
                <a:cs typeface="Helvetica Neue Condensed Black" charset="0"/>
                <a:sym typeface="BebasNeueRegular"/>
              </a:rPr>
              <a:t>*Consumers pay shipping for direct delivery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1EA7F-C236-4C5C-9636-06960A311C0F}"/>
              </a:ext>
            </a:extLst>
          </p:cNvPr>
          <p:cNvSpPr/>
          <p:nvPr/>
        </p:nvSpPr>
        <p:spPr>
          <a:xfrm>
            <a:off x="5004349" y="4519248"/>
            <a:ext cx="4572000" cy="4255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 </a:t>
            </a:r>
            <a:r>
              <a:rPr lang="en-US" sz="1050" b="1" dirty="0">
                <a:solidFill>
                  <a:srgbClr val="EB2827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MYPLAN</a:t>
            </a: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62771 to download: </a:t>
            </a:r>
            <a:b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Sell $1,000 Social Distancing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F6FCB01-4A81-4B22-9D12-D5F816A1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06" y="1387011"/>
            <a:ext cx="2073263" cy="31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" y="0"/>
            <a:ext cx="913883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176057" y="224822"/>
            <a:ext cx="4832361" cy="53068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Online Direct</a:t>
            </a:r>
            <a:endParaRPr lang="en-US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2A58F-A786-445D-BA35-A7F05A389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4" y="1302249"/>
            <a:ext cx="8203697" cy="345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" y="0"/>
            <a:ext cx="913883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176057" y="224822"/>
            <a:ext cx="5776421" cy="53068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Accepting Credit/Debit</a:t>
            </a:r>
            <a:endParaRPr lang="en-US" sz="1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F2809-CED0-4488-9BD3-92FF96C5009D}"/>
              </a:ext>
            </a:extLst>
          </p:cNvPr>
          <p:cNvSpPr/>
          <p:nvPr/>
        </p:nvSpPr>
        <p:spPr>
          <a:xfrm>
            <a:off x="2242335" y="1340029"/>
            <a:ext cx="6725608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CREDIT SALES ARE BEST FOR SCOUTS</a:t>
            </a:r>
          </a:p>
          <a:p>
            <a:pPr algn="ctr"/>
            <a:endParaRPr lang="en-US" sz="1050" dirty="0">
              <a:solidFill>
                <a:srgbClr val="EB282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TELL YOUR CUSTOMERS, “WE PREFER CREDIT/DEBIT”</a:t>
            </a:r>
          </a:p>
          <a:p>
            <a:pPr algn="ctr"/>
            <a:r>
              <a:rPr lang="en-US" sz="15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pays for all credit card fees!</a:t>
            </a:r>
          </a:p>
          <a:p>
            <a:pPr algn="ctr"/>
            <a:endParaRPr lang="en-US" sz="1500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Sales </a:t>
            </a: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Customers spent 27% more with credit vs. cash in 2019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5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</a:t>
            </a: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Scouts don’t have to handle cash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50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 Rewards </a:t>
            </a: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Earn 1.5pts per $1 sold in the Trail’s End App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50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50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</a:t>
            </a: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Parents turn in cash sales with credit/debit payments to their unit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50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Scouts can accept credit/debit with Square readers or manual entry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BB30D7-5767-40DC-ADD0-8E9AC112B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t="22048" r="29460" b="10450"/>
          <a:stretch/>
        </p:blipFill>
        <p:spPr bwMode="auto">
          <a:xfrm>
            <a:off x="1128494" y="3065942"/>
            <a:ext cx="903304" cy="12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9309364-B23E-4D57-9971-5D154CE4C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9" t="23204" r="27581" b="14993"/>
          <a:stretch/>
        </p:blipFill>
        <p:spPr bwMode="auto">
          <a:xfrm>
            <a:off x="104050" y="3065942"/>
            <a:ext cx="934676" cy="12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4C98940-9A9B-46CB-B901-BD0F7AF27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46007" b="23658"/>
          <a:stretch/>
        </p:blipFill>
        <p:spPr bwMode="auto">
          <a:xfrm>
            <a:off x="176058" y="1278385"/>
            <a:ext cx="1704113" cy="17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41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24B9C1-752B-4103-9D9C-672ECA9C37DE}"/>
              </a:ext>
            </a:extLst>
          </p:cNvPr>
          <p:cNvCxnSpPr>
            <a:cxnSpLocks/>
          </p:cNvCxnSpPr>
          <p:nvPr/>
        </p:nvCxnSpPr>
        <p:spPr>
          <a:xfrm>
            <a:off x="4918258" y="1642146"/>
            <a:ext cx="930156" cy="161980"/>
          </a:xfrm>
          <a:prstGeom prst="straightConnector1">
            <a:avLst/>
          </a:prstGeom>
          <a:ln w="38100">
            <a:solidFill>
              <a:srgbClr val="1541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" y="0"/>
            <a:ext cx="913883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176057" y="224822"/>
            <a:ext cx="5499095" cy="53068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Trail’s End Rewards</a:t>
            </a:r>
            <a:endParaRPr lang="en-US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F05460-A1F6-4E34-BC70-76214B38C51E}"/>
              </a:ext>
            </a:extLst>
          </p:cNvPr>
          <p:cNvSpPr/>
          <p:nvPr/>
        </p:nvSpPr>
        <p:spPr>
          <a:xfrm>
            <a:off x="254286" y="1642650"/>
            <a:ext cx="80671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Why do Scouts love Trail’s End Rewards?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 prizes and more value.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 of choices on Amazon.com.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prizes faster.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to their door.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double points with Online Direct.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Scouts select what </a:t>
            </a:r>
            <a:r>
              <a:rPr lang="en-US" sz="105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want!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Why do Leaders love Trail’s End Rewards?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time not have to handle and distribute physical prizes.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have reported saving on average 6 hours of time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Orders are tracked automatically for leaders when Scouts sell with the app and online.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direct, Storefront, and Wagon sales all count towards rewards.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Motivates Scouts to reach their goals.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helps train and motivate Scouts through the App features.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EFFD3D-D7A4-441A-8ADD-A41577FB288C}"/>
              </a:ext>
            </a:extLst>
          </p:cNvPr>
          <p:cNvSpPr/>
          <p:nvPr/>
        </p:nvSpPr>
        <p:spPr>
          <a:xfrm>
            <a:off x="254286" y="1143945"/>
            <a:ext cx="8614880" cy="37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09470">
              <a:lnSpc>
                <a:spcPct val="150000"/>
              </a:lnSpc>
              <a:defRPr sz="1800"/>
            </a:pPr>
            <a:r>
              <a:rPr lang="en-US" sz="1350" b="1" dirty="0">
                <a:solidFill>
                  <a:srgbClr val="154072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SCOUTS CAN SELECT FROM MILLIONS OF ITEMS WITH AN AMAZON.COM GIFT CARD</a:t>
            </a:r>
          </a:p>
        </p:txBody>
      </p:sp>
      <p:pic>
        <p:nvPicPr>
          <p:cNvPr id="8" name="Picture 4" descr="Image result for amazon.com gift card">
            <a:extLst>
              <a:ext uri="{FF2B5EF4-FFF2-40B4-BE49-F238E27FC236}">
                <a16:creationId xmlns:a16="http://schemas.microsoft.com/office/drawing/2014/main" id="{375B3189-1374-40BE-B687-DB3EFC5A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61" y="1573671"/>
            <a:ext cx="1723718" cy="151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26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24B9C1-752B-4103-9D9C-672ECA9C37DE}"/>
              </a:ext>
            </a:extLst>
          </p:cNvPr>
          <p:cNvCxnSpPr>
            <a:cxnSpLocks/>
          </p:cNvCxnSpPr>
          <p:nvPr/>
        </p:nvCxnSpPr>
        <p:spPr>
          <a:xfrm>
            <a:off x="4918258" y="1642146"/>
            <a:ext cx="930156" cy="161980"/>
          </a:xfrm>
          <a:prstGeom prst="straightConnector1">
            <a:avLst/>
          </a:prstGeom>
          <a:ln w="38100">
            <a:solidFill>
              <a:srgbClr val="1541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" y="0"/>
            <a:ext cx="913883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176057" y="224822"/>
            <a:ext cx="5499095" cy="53068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Trail’s End Rewards</a:t>
            </a:r>
            <a:endParaRPr lang="en-US" sz="105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B12805-381B-4837-8CB0-DCC3A2795B6D}"/>
              </a:ext>
            </a:extLst>
          </p:cNvPr>
          <p:cNvCxnSpPr>
            <a:cxnSpLocks/>
          </p:cNvCxnSpPr>
          <p:nvPr/>
        </p:nvCxnSpPr>
        <p:spPr>
          <a:xfrm>
            <a:off x="3342443" y="1318334"/>
            <a:ext cx="999892" cy="2241662"/>
          </a:xfrm>
          <a:prstGeom prst="line">
            <a:avLst/>
          </a:prstGeom>
          <a:ln w="28575">
            <a:solidFill>
              <a:srgbClr val="174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89AD961-E5C3-4245-AC39-5D85906D9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334" y="2982333"/>
            <a:ext cx="3155232" cy="16788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75DF88-ED72-420A-85C2-2FB900AD3E1E}"/>
              </a:ext>
            </a:extLst>
          </p:cNvPr>
          <p:cNvSpPr/>
          <p:nvPr/>
        </p:nvSpPr>
        <p:spPr>
          <a:xfrm>
            <a:off x="3855054" y="1140336"/>
            <a:ext cx="4471062" cy="1650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New in 2020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based Rewards system encouraging Scouts to sell more with Online Direct and with credit cards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825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changes to the way they sell, Scouts can earn more Rewards faster!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73251-B3F2-4F36-AAC5-B657977DA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66" y="1079809"/>
            <a:ext cx="3051111" cy="39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61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" y="0"/>
            <a:ext cx="91388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1"/>
          <p:cNvSpPr txBox="1"/>
          <p:nvPr/>
        </p:nvSpPr>
        <p:spPr>
          <a:xfrm>
            <a:off x="176056" y="224822"/>
            <a:ext cx="6707110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 Selling Early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1"/>
          <p:cNvSpPr/>
          <p:nvPr/>
        </p:nvSpPr>
        <p:spPr>
          <a:xfrm>
            <a:off x="442580" y="1257638"/>
            <a:ext cx="7214410" cy="2662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>
                <a:solidFill>
                  <a:srgbClr val="EB2827"/>
                </a:solidFill>
                <a:latin typeface="Arial Black"/>
                <a:ea typeface="Arial Black"/>
                <a:cs typeface="Arial Black"/>
                <a:sym typeface="Arial Black"/>
              </a:rPr>
              <a:t>Reasons to Start Selling in July &amp; August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Uncertainty of COVID-19 return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Fund your popcorn order pre-payment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Trail’s End Online Direct unit promotion: </a:t>
            </a:r>
            <a:endParaRPr sz="1100"/>
          </a:p>
          <a:p>
            <a:pPr marL="558800" marR="0" lvl="1" indent="-209550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Earn 5% of Online Direct sales as an Amazon.com gift card – Jul 1-Aug 15</a:t>
            </a:r>
            <a:endParaRPr sz="1100"/>
          </a:p>
          <a:p>
            <a:pPr marL="901700" marR="0" lvl="2" indent="-215900" algn="l" rtl="0">
              <a:spcBef>
                <a:spcPts val="600"/>
              </a:spcBef>
              <a:spcAft>
                <a:spcPts val="0"/>
              </a:spcAft>
              <a:buClr>
                <a:srgbClr val="212529"/>
              </a:buClr>
              <a:buSzPts val="1000"/>
              <a:buFont typeface="Arial"/>
              <a:buChar char="•"/>
            </a:pPr>
            <a:r>
              <a:rPr lang="en" sz="1100" b="0" i="0" u="none" strike="noStrike" cap="none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Unit must be registered by August 15, 2020 to qualify.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 b="1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Scout Online Direct Entrepreneur Challenge</a:t>
            </a:r>
            <a:endParaRPr sz="1100"/>
          </a:p>
          <a:p>
            <a:pPr marL="558800" marR="0" lvl="1" indent="-21590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Scouts that will pledge to do their best to sell $2,500 or more through Online Direct from July 1 – August 15 will receive exclusive access to training and webinars from experts in business, marketing, and ecommerce. The first 200 Scouts to hit the goal will receive a $200 Amazon.com Gift Card.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6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" y="0"/>
            <a:ext cx="91388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3"/>
          <p:cNvSpPr txBox="1"/>
          <p:nvPr/>
        </p:nvSpPr>
        <p:spPr>
          <a:xfrm>
            <a:off x="176056" y="224822"/>
            <a:ext cx="5499095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Register Your Unit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522" y="1175147"/>
            <a:ext cx="7984924" cy="3743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CC3D92-E413-4501-BE7D-2C9B0F67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" y="0"/>
            <a:ext cx="913883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176057" y="224822"/>
            <a:ext cx="7186440" cy="530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Communities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75723B-83E2-4A50-AD6E-8F1F03E2655A}"/>
              </a:ext>
            </a:extLst>
          </p:cNvPr>
          <p:cNvSpPr/>
          <p:nvPr/>
        </p:nvSpPr>
        <p:spPr>
          <a:xfrm>
            <a:off x="285109" y="1119010"/>
            <a:ext cx="8706273" cy="16527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309470">
              <a:lnSpc>
                <a:spcPct val="80000"/>
              </a:lnSpc>
              <a:defRPr sz="1800"/>
            </a:pPr>
            <a:r>
              <a:rPr lang="en-US" sz="1800" b="1" dirty="0">
                <a:solidFill>
                  <a:srgbClr val="154072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CREATED &amp; MANAGED BY POPCORN KERNELS</a:t>
            </a:r>
          </a:p>
          <a:p>
            <a:pPr defTabSz="309470">
              <a:lnSpc>
                <a:spcPct val="80000"/>
              </a:lnSpc>
              <a:defRPr sz="1800"/>
            </a:pPr>
            <a:br>
              <a:rPr lang="en-US" sz="1500" b="1" dirty="0">
                <a:solidFill>
                  <a:srgbClr val="FF0000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</a:br>
            <a:r>
              <a:rPr lang="en-US" sz="1500" b="1" dirty="0">
                <a:solidFill>
                  <a:srgbClr val="FF0000"/>
                </a:solidFill>
                <a:latin typeface="Arial Black" panose="020B0A04020102020204" pitchFamily="34" charset="0"/>
                <a:ea typeface="Helvetica Neue Condensed Black" charset="0"/>
                <a:cs typeface="Helvetica Neue Condensed Black" charset="0"/>
                <a:sym typeface="BebasNeueRegular"/>
              </a:rPr>
              <a:t>FACEBOOK GROUPS</a:t>
            </a:r>
            <a:endParaRPr lang="en-US" sz="1500" b="1" dirty="0">
              <a:solidFill>
                <a:srgbClr val="FF0000"/>
              </a:solidFill>
              <a:latin typeface="Arial Black" panose="020B0A04020102020204" pitchFamily="34" charset="0"/>
              <a:ea typeface="Helvetica Neue Condensed Black" charset="0"/>
              <a:cs typeface="Helvetica Neue Condensed Black" charset="0"/>
            </a:endParaRP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dirty="0"/>
              <a:t>Over 18,000 members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dirty="0"/>
              <a:t>5% growth for units who were on Facebook group 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dirty="0"/>
              <a:t>Scouts &amp; Leaders get fast, accurate answers to their questions 24/7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r>
              <a:rPr lang="en-US" sz="1050" dirty="0">
                <a:ea typeface="Arial Black" charset="0"/>
                <a:cs typeface="Arial Black" charset="0"/>
              </a:rPr>
              <a:t>Unit leaders and Scout parents get real-time best practices and tips from peers and Trail’s End experts</a:t>
            </a:r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502291" lvl="1" indent="-214313" fontAlgn="base">
              <a:buFont typeface="Arial" panose="020B0604020202020204" pitchFamily="34" charset="0"/>
              <a:buChar char="•"/>
            </a:pPr>
            <a:endParaRPr lang="en-US" sz="105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79640-598F-4799-AE0E-5C10BC4B6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/>
          <a:stretch/>
        </p:blipFill>
        <p:spPr>
          <a:xfrm>
            <a:off x="1934851" y="2654324"/>
            <a:ext cx="4754366" cy="2043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FFF3FD-1583-4B7B-98EA-919B3BB461C2}"/>
              </a:ext>
            </a:extLst>
          </p:cNvPr>
          <p:cNvSpPr txBox="1"/>
          <p:nvPr/>
        </p:nvSpPr>
        <p:spPr>
          <a:xfrm>
            <a:off x="2122183" y="4697903"/>
            <a:ext cx="437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sz="1800" b="1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FACEBOOK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62771 to join!</a:t>
            </a:r>
          </a:p>
        </p:txBody>
      </p:sp>
    </p:spTree>
    <p:extLst>
      <p:ext uri="{BB962C8B-B14F-4D97-AF65-F5344CB8AC3E}">
        <p14:creationId xmlns:p14="http://schemas.microsoft.com/office/powerpoint/2010/main" val="4255443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6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" y="0"/>
            <a:ext cx="91388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5"/>
          <p:cNvSpPr txBox="1"/>
          <p:nvPr/>
        </p:nvSpPr>
        <p:spPr>
          <a:xfrm>
            <a:off x="176056" y="224822"/>
            <a:ext cx="6059060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Host A Virtual Kickoff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65"/>
          <p:cNvSpPr/>
          <p:nvPr/>
        </p:nvSpPr>
        <p:spPr>
          <a:xfrm>
            <a:off x="4082282" y="1424866"/>
            <a:ext cx="4620055" cy="296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EB2827"/>
                </a:solidFill>
                <a:latin typeface="Arial Black"/>
                <a:ea typeface="Arial Black"/>
                <a:cs typeface="Arial Black"/>
                <a:sym typeface="Arial Black"/>
              </a:rPr>
              <a:t>Use Zoom (or similar software)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EB2827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>
                <a:solidFill>
                  <a:srgbClr val="EB2827"/>
                </a:solidFill>
                <a:latin typeface="Arial Black"/>
                <a:ea typeface="Arial Black"/>
                <a:cs typeface="Arial Black"/>
                <a:sym typeface="Arial Black"/>
              </a:rPr>
              <a:t>Agenda: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How the money raised benefits each Scout family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Unit &amp; Scout sales goals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How to Sell $1,000 Social Distancing in 8 Hours (PDF)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Everyone downloads the Trail’s End App</a:t>
            </a:r>
            <a:endParaRPr sz="1100"/>
          </a:p>
          <a:p>
            <a:pPr marL="558800" marR="0" lvl="1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Text </a:t>
            </a:r>
            <a:r>
              <a:rPr lang="en" sz="1400" b="0" i="0" u="none" strike="noStrike" cap="none">
                <a:solidFill>
                  <a:srgbClr val="EB2827"/>
                </a:solidFill>
                <a:latin typeface="Arial Black"/>
                <a:ea typeface="Arial Black"/>
                <a:cs typeface="Arial Black"/>
                <a:sym typeface="Arial Black"/>
              </a:rPr>
              <a:t>APP</a:t>
            </a:r>
            <a:r>
              <a:rPr lang="en" sz="1400" b="0" i="0" u="none" strike="noStrike" cap="none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to 62771 to download.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Trail’s End Rewards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Unit specific promotions (optional)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Key dates for your Sale</a:t>
            </a:r>
            <a:endParaRPr sz="1100"/>
          </a:p>
          <a:p>
            <a:pPr marL="215900" marR="0" lvl="0" indent="-215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Request they join the Trail’s End Scout Parents Facebook Group to get tips and ask questions!</a:t>
            </a:r>
            <a:endParaRPr sz="1100"/>
          </a:p>
        </p:txBody>
      </p:sp>
      <p:pic>
        <p:nvPicPr>
          <p:cNvPr id="477" name="Google Shape;47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4866"/>
            <a:ext cx="3648722" cy="337506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5"/>
          <p:cNvSpPr txBox="1"/>
          <p:nvPr/>
        </p:nvSpPr>
        <p:spPr>
          <a:xfrm>
            <a:off x="4205218" y="4675335"/>
            <a:ext cx="4379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</a:t>
            </a:r>
            <a:r>
              <a:rPr lang="en" sz="1400" b="1">
                <a:solidFill>
                  <a:srgbClr val="EB2827"/>
                </a:solidFill>
                <a:latin typeface="Arial"/>
                <a:ea typeface="Arial"/>
                <a:cs typeface="Arial"/>
                <a:sym typeface="Arial"/>
              </a:rPr>
              <a:t>KICKOFF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62771 to Download Presentation.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" y="0"/>
            <a:ext cx="91388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0"/>
          <p:cNvSpPr txBox="1"/>
          <p:nvPr/>
        </p:nvSpPr>
        <p:spPr>
          <a:xfrm>
            <a:off x="176056" y="224822"/>
            <a:ext cx="6512066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Do We Sell Popcorn?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40"/>
          <p:cNvSpPr txBox="1"/>
          <p:nvPr/>
        </p:nvSpPr>
        <p:spPr>
          <a:xfrm>
            <a:off x="5930770" y="1262011"/>
            <a:ext cx="2857500" cy="32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7780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73% Return to Scouting</a:t>
            </a:r>
            <a:endParaRPr sz="1100"/>
          </a:p>
          <a:p>
            <a:pPr marL="177800" marR="0" lvl="0" indent="-177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 our unit’s Scouting program</a:t>
            </a:r>
            <a:endParaRPr sz="1100"/>
          </a:p>
          <a:p>
            <a:pPr marL="177800" marR="0" lvl="0" indent="-177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Scout character development</a:t>
            </a:r>
            <a:endParaRPr sz="1100"/>
          </a:p>
          <a:p>
            <a:pPr marL="177800" marR="0" lvl="0" indent="-177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our camps and council resources</a:t>
            </a:r>
            <a:endParaRPr sz="1100"/>
          </a:p>
        </p:txBody>
      </p:sp>
      <p:sp>
        <p:nvSpPr>
          <p:cNvPr id="232" name="Google Shape;232;p40"/>
          <p:cNvSpPr txBox="1"/>
          <p:nvPr/>
        </p:nvSpPr>
        <p:spPr>
          <a:xfrm>
            <a:off x="109088" y="4055283"/>
            <a:ext cx="6408130" cy="679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</a:t>
            </a:r>
            <a:r>
              <a:rPr lang="en" sz="1700" b="1">
                <a:solidFill>
                  <a:srgbClr val="EB2827"/>
                </a:solidFill>
                <a:latin typeface="Arial"/>
                <a:ea typeface="Arial"/>
                <a:cs typeface="Arial"/>
                <a:sym typeface="Arial"/>
              </a:rPr>
              <a:t>$4 BILLION </a:t>
            </a:r>
            <a:r>
              <a:rPr lang="en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Returned to SCOUTING SINCE 1980!</a:t>
            </a:r>
            <a:endParaRPr sz="1100"/>
          </a:p>
        </p:txBody>
      </p:sp>
      <p:pic>
        <p:nvPicPr>
          <p:cNvPr id="233" name="Google Shape;233;p40" descr="Image result for boy scouts of americ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8" y="1514310"/>
            <a:ext cx="5780715" cy="254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66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" y="0"/>
            <a:ext cx="91388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6"/>
          <p:cNvSpPr txBox="1"/>
          <p:nvPr/>
        </p:nvSpPr>
        <p:spPr>
          <a:xfrm>
            <a:off x="176056" y="224822"/>
            <a:ext cx="6940868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Traditional Products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Google Shape;485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04627"/>
            <a:ext cx="9144000" cy="3266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7"/>
          <p:cNvSpPr/>
          <p:nvPr/>
        </p:nvSpPr>
        <p:spPr>
          <a:xfrm>
            <a:off x="0" y="346"/>
            <a:ext cx="9144000" cy="10280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67"/>
          <p:cNvSpPr txBox="1">
            <a:spLocks noGrp="1"/>
          </p:cNvSpPr>
          <p:nvPr>
            <p:ph type="sldNum" idx="12"/>
          </p:nvPr>
        </p:nvSpPr>
        <p:spPr>
          <a:xfrm>
            <a:off x="10548591" y="4942798"/>
            <a:ext cx="118953" cy="9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" rIns="0" bIns="0" anchor="t" anchorCtr="0">
            <a:noAutofit/>
          </a:bodyPr>
          <a:lstStyle/>
          <a:p>
            <a:pPr marL="254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Times New Roman"/>
              <a:buNone/>
            </a:pPr>
            <a:fld id="{00000000-1234-1234-1234-123412341234}" type="slidenum">
              <a:rPr lang="en" sz="900"/>
              <a:t>21</a:t>
            </a:fld>
            <a:endParaRPr sz="900"/>
          </a:p>
        </p:txBody>
      </p:sp>
      <p:sp>
        <p:nvSpPr>
          <p:cNvPr id="492" name="Google Shape;492;p67"/>
          <p:cNvSpPr txBox="1"/>
          <p:nvPr/>
        </p:nvSpPr>
        <p:spPr>
          <a:xfrm>
            <a:off x="386603" y="216044"/>
            <a:ext cx="5799044" cy="51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575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Council Unit Commission</a:t>
            </a:r>
            <a:endParaRPr sz="3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3" name="Google Shape;493;p67"/>
          <p:cNvSpPr txBox="1"/>
          <p:nvPr/>
        </p:nvSpPr>
        <p:spPr>
          <a:xfrm>
            <a:off x="663950" y="1361515"/>
            <a:ext cx="7816104" cy="331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proud of the fact that our council has one of the highest commission rates in the region.  It’s simple, if your unit succeeds, the programs offered will too!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Total Unit Commission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Up to 40%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of gross sales!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Commission: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4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30% of retail sales </a:t>
            </a:r>
            <a:r>
              <a:rPr lang="en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(Show N Sell, Show N Deliver and Take Order Sales)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4" indent="-311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35% of online sales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8"/>
          <p:cNvSpPr/>
          <p:nvPr/>
        </p:nvSpPr>
        <p:spPr>
          <a:xfrm>
            <a:off x="0" y="346"/>
            <a:ext cx="9144000" cy="10280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68"/>
          <p:cNvSpPr txBox="1">
            <a:spLocks noGrp="1"/>
          </p:cNvSpPr>
          <p:nvPr>
            <p:ph type="sldNum" idx="12"/>
          </p:nvPr>
        </p:nvSpPr>
        <p:spPr>
          <a:xfrm>
            <a:off x="10548591" y="4942798"/>
            <a:ext cx="118953" cy="9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" rIns="0" bIns="0" anchor="t" anchorCtr="0">
            <a:noAutofit/>
          </a:bodyPr>
          <a:lstStyle/>
          <a:p>
            <a:pPr marL="254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Times New Roman"/>
              <a:buNone/>
            </a:pPr>
            <a:fld id="{00000000-1234-1234-1234-123412341234}" type="slidenum">
              <a:rPr lang="en" sz="900"/>
              <a:t>22</a:t>
            </a:fld>
            <a:endParaRPr sz="900"/>
          </a:p>
        </p:txBody>
      </p:sp>
      <p:sp>
        <p:nvSpPr>
          <p:cNvPr id="500" name="Google Shape;500;p68"/>
          <p:cNvSpPr txBox="1"/>
          <p:nvPr/>
        </p:nvSpPr>
        <p:spPr>
          <a:xfrm>
            <a:off x="134471" y="216044"/>
            <a:ext cx="6505014" cy="51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575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Council Bonus Commission</a:t>
            </a:r>
            <a:endParaRPr sz="3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" name="Google Shape;501;p68"/>
          <p:cNvSpPr txBox="1"/>
          <p:nvPr/>
        </p:nvSpPr>
        <p:spPr>
          <a:xfrm>
            <a:off x="285751" y="1159809"/>
            <a:ext cx="8673353" cy="368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Bonus Incentive #1</a:t>
            </a:r>
            <a:r>
              <a:rPr lang="en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Earn an extra </a:t>
            </a:r>
            <a:r>
              <a:rPr lang="en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2.5%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3" indent="-29210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Trail’s End app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track sales as a unit</a:t>
            </a:r>
          </a:p>
          <a:p>
            <a:pPr marL="571500" lvl="3" indent="-29210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 your Scouts to use it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2" indent="-17780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Bonus Incentive #2</a:t>
            </a:r>
            <a:r>
              <a:rPr lang="en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Earn an extra </a:t>
            </a:r>
            <a:r>
              <a:rPr lang="en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2.5%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 your bill for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Show’n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Sell by October 9</a:t>
            </a:r>
            <a:r>
              <a:rPr lang="en-US" sz="16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 your final bill by November 20</a:t>
            </a:r>
            <a:r>
              <a:rPr lang="en-US" sz="16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1910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sz="1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8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Bonus Incentive #2</a:t>
            </a:r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Earn an extra </a:t>
            </a:r>
            <a:r>
              <a:rPr lang="en-US" sz="1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an average of $250 per registered Scout as of August 31</a:t>
            </a:r>
            <a:r>
              <a:rPr lang="en-US" sz="16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191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68"/>
          <p:cNvSpPr/>
          <p:nvPr/>
        </p:nvSpPr>
        <p:spPr>
          <a:xfrm>
            <a:off x="6135221" y="1159810"/>
            <a:ext cx="2924735" cy="242047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00" tIns="30250" rIns="60500" bIns="30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Earn Up To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Bonus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9"/>
          <p:cNvSpPr/>
          <p:nvPr/>
        </p:nvSpPr>
        <p:spPr>
          <a:xfrm>
            <a:off x="0" y="346"/>
            <a:ext cx="9144000" cy="10280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69"/>
          <p:cNvSpPr txBox="1">
            <a:spLocks noGrp="1"/>
          </p:cNvSpPr>
          <p:nvPr>
            <p:ph type="sldNum" idx="12"/>
          </p:nvPr>
        </p:nvSpPr>
        <p:spPr>
          <a:xfrm>
            <a:off x="10548591" y="4942798"/>
            <a:ext cx="118953" cy="9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" rIns="0" bIns="0" anchor="t" anchorCtr="0">
            <a:noAutofit/>
          </a:bodyPr>
          <a:lstStyle/>
          <a:p>
            <a:pPr marL="254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Times New Roman"/>
              <a:buNone/>
            </a:pPr>
            <a:fld id="{00000000-1234-1234-1234-123412341234}" type="slidenum">
              <a:rPr lang="en" sz="900"/>
              <a:t>23</a:t>
            </a:fld>
            <a:endParaRPr sz="900"/>
          </a:p>
        </p:txBody>
      </p:sp>
      <p:sp>
        <p:nvSpPr>
          <p:cNvPr id="509" name="Google Shape;509;p69"/>
          <p:cNvSpPr txBox="1"/>
          <p:nvPr/>
        </p:nvSpPr>
        <p:spPr>
          <a:xfrm>
            <a:off x="386603" y="216044"/>
            <a:ext cx="5799044" cy="51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575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Payment Terms</a:t>
            </a:r>
            <a:endParaRPr sz="3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0" name="Google Shape;510;p69"/>
          <p:cNvSpPr txBox="1"/>
          <p:nvPr/>
        </p:nvSpPr>
        <p:spPr>
          <a:xfrm>
            <a:off x="537882" y="1244052"/>
            <a:ext cx="7715250" cy="378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Payment Due Date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</a:t>
            </a:r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20</a:t>
            </a:r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2020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marR="0" lvl="1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payments are due to the council service center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marR="0" lvl="1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received by 4:00pm.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0"/>
          <p:cNvSpPr/>
          <p:nvPr/>
        </p:nvSpPr>
        <p:spPr>
          <a:xfrm>
            <a:off x="0" y="346"/>
            <a:ext cx="9144000" cy="10280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70"/>
          <p:cNvSpPr txBox="1">
            <a:spLocks noGrp="1"/>
          </p:cNvSpPr>
          <p:nvPr>
            <p:ph type="sldNum" idx="12"/>
          </p:nvPr>
        </p:nvSpPr>
        <p:spPr>
          <a:xfrm>
            <a:off x="10548591" y="4942798"/>
            <a:ext cx="118953" cy="9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" rIns="0" bIns="0" anchor="t" anchorCtr="0">
            <a:noAutofit/>
          </a:bodyPr>
          <a:lstStyle/>
          <a:p>
            <a:pPr marL="254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Times New Roman"/>
              <a:buNone/>
            </a:pPr>
            <a:fld id="{00000000-1234-1234-1234-123412341234}" type="slidenum">
              <a:rPr lang="en" sz="900"/>
              <a:t>24</a:t>
            </a:fld>
            <a:endParaRPr sz="900"/>
          </a:p>
        </p:txBody>
      </p:sp>
      <p:sp>
        <p:nvSpPr>
          <p:cNvPr id="517" name="Google Shape;517;p70"/>
          <p:cNvSpPr txBox="1"/>
          <p:nvPr/>
        </p:nvSpPr>
        <p:spPr>
          <a:xfrm>
            <a:off x="386603" y="216044"/>
            <a:ext cx="5799044" cy="51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575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Dates</a:t>
            </a:r>
            <a:endParaRPr sz="3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518" name="Google Shape;518;p70"/>
          <p:cNvGraphicFramePr/>
          <p:nvPr>
            <p:extLst>
              <p:ext uri="{D42A27DB-BD31-4B8C-83A1-F6EECF244321}">
                <p14:modId xmlns:p14="http://schemas.microsoft.com/office/powerpoint/2010/main" val="2151039045"/>
              </p:ext>
            </p:extLst>
          </p:nvPr>
        </p:nvGraphicFramePr>
        <p:xfrm>
          <a:off x="285750" y="1483715"/>
          <a:ext cx="8597675" cy="2451791"/>
        </p:xfrm>
        <a:graphic>
          <a:graphicData uri="http://schemas.openxmlformats.org/drawingml/2006/table">
            <a:tbl>
              <a:tblPr>
                <a:noFill/>
                <a:tableStyleId>{27EA5626-9E2D-4158-B751-DBF8381D8360}</a:tableStyleId>
              </a:tblPr>
              <a:tblGrid>
                <a:gridCol w="43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" sz="1800" b="0" u="none" strike="noStrike" cap="none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Show-N-Sell Popcorn Order Due</a:t>
                      </a:r>
                      <a:endParaRPr sz="1800" u="none" strike="noStrike" cap="none">
                        <a:latin typeface="+mj-lt"/>
                      </a:endParaRPr>
                    </a:p>
                  </a:txBody>
                  <a:tcPr marL="60525" marR="60525" marT="30250" marB="302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Mon</a:t>
                      </a:r>
                      <a:r>
                        <a:rPr lang="en" sz="1800" b="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day, </a:t>
                      </a:r>
                      <a:r>
                        <a:rPr lang="en-US" sz="1800" b="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July 20</a:t>
                      </a:r>
                      <a:r>
                        <a:rPr lang="en" sz="1800" b="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by 4:00pm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6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Show-N-Sell Popcorn Pick-up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800" u="none" strike="noStrike" cap="none" dirty="0" err="1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Wednes</a:t>
                      </a:r>
                      <a:r>
                        <a:rPr lang="en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day, </a:t>
                      </a:r>
                      <a:r>
                        <a:rPr lang="en-US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August </a:t>
                      </a:r>
                      <a:r>
                        <a:rPr lang="en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5 (3:00 – 6:00</a:t>
                      </a:r>
                      <a:r>
                        <a:rPr lang="en-US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</a:t>
                      </a:r>
                      <a:r>
                        <a:rPr lang="en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m)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69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Pay </a:t>
                      </a:r>
                      <a:r>
                        <a:rPr kumimoji="0" lang="en-US" sz="1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Show’n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Sell Invoice</a:t>
                      </a:r>
                      <a:r>
                        <a:rPr kumimoji="0" lang="en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Calibri"/>
                          <a:sym typeface="Calibri"/>
                        </a:rPr>
                        <a:t>Friday, October 9, 2020 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extLst>
                  <a:ext uri="{0D108BD9-81ED-4DB2-BD59-A6C34878D82A}">
                    <a16:rowId xmlns:a16="http://schemas.microsoft.com/office/drawing/2014/main" val="2418511741"/>
                  </a:ext>
                </a:extLst>
              </a:tr>
              <a:tr h="49938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Take Order </a:t>
                      </a:r>
                      <a:r>
                        <a:rPr lang="en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Popcorn </a:t>
                      </a:r>
                      <a:r>
                        <a:rPr lang="en-US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Pick-up</a:t>
                      </a:r>
                      <a:r>
                        <a:rPr lang="en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800" u="none" strike="noStrike" cap="none" dirty="0">
                          <a:latin typeface="+mj-lt"/>
                        </a:rPr>
                        <a:t>Wednesday, November 4, 2020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09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Pay Final invoice</a:t>
                      </a:r>
                      <a:r>
                        <a:rPr lang="en" sz="1800" u="none" strike="noStrike" cap="none" dirty="0"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Calibri"/>
                          <a:sym typeface="Calibri"/>
                        </a:rPr>
                        <a:t>Monday, November 20, 2020</a:t>
                      </a:r>
                      <a:endParaRPr sz="1800" u="none" strike="noStrike" cap="none" dirty="0">
                        <a:latin typeface="+mj-lt"/>
                      </a:endParaRPr>
                    </a:p>
                  </a:txBody>
                  <a:tcPr marL="60525" marR="60525" marT="30250" marB="30250"/>
                </a:tc>
                <a:extLst>
                  <a:ext uri="{0D108BD9-81ED-4DB2-BD59-A6C34878D82A}">
                    <a16:rowId xmlns:a16="http://schemas.microsoft.com/office/drawing/2014/main" val="403055258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2"/>
          <p:cNvSpPr/>
          <p:nvPr/>
        </p:nvSpPr>
        <p:spPr>
          <a:xfrm>
            <a:off x="0" y="346"/>
            <a:ext cx="9144000" cy="10280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72"/>
          <p:cNvSpPr txBox="1">
            <a:spLocks noGrp="1"/>
          </p:cNvSpPr>
          <p:nvPr>
            <p:ph type="sldNum" idx="12"/>
          </p:nvPr>
        </p:nvSpPr>
        <p:spPr>
          <a:xfrm>
            <a:off x="10548591" y="4942798"/>
            <a:ext cx="118953" cy="9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" rIns="0" bIns="0" anchor="t" anchorCtr="0">
            <a:noAutofit/>
          </a:bodyPr>
          <a:lstStyle/>
          <a:p>
            <a:pPr marL="254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Times New Roman"/>
              <a:buNone/>
            </a:pPr>
            <a:fld id="{00000000-1234-1234-1234-123412341234}" type="slidenum">
              <a:rPr lang="en" sz="900"/>
              <a:t>25</a:t>
            </a:fld>
            <a:endParaRPr sz="900"/>
          </a:p>
        </p:txBody>
      </p:sp>
      <p:sp>
        <p:nvSpPr>
          <p:cNvPr id="533" name="Google Shape;533;p72"/>
          <p:cNvSpPr txBox="1"/>
          <p:nvPr/>
        </p:nvSpPr>
        <p:spPr>
          <a:xfrm>
            <a:off x="386603" y="216044"/>
            <a:ext cx="5799044" cy="51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575" rIns="0" bIns="0" anchor="t" anchorCtr="0">
            <a:no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Returns Process</a:t>
            </a:r>
            <a:endParaRPr sz="33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4" name="Google Shape;534;p72"/>
          <p:cNvSpPr txBox="1"/>
          <p:nvPr/>
        </p:nvSpPr>
        <p:spPr>
          <a:xfrm>
            <a:off x="537882" y="1244052"/>
            <a:ext cx="7715250" cy="378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500" tIns="30250" rIns="60500" bIns="302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year we will be able to accept 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limited </a:t>
            </a:r>
            <a:r>
              <a:rPr lang="en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returns </a:t>
            </a:r>
            <a:r>
              <a:rPr lang="en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any popcorn products.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 orders will be compared to last year to reduce the need for returns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Units will be able to order product as needed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work to match up units that may have remaining product to units that have a need for the product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appreciate your cooperation and understanding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4" descr="A picture containing outdoor, person, man, ho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1" y="0"/>
            <a:ext cx="91405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4"/>
          <p:cNvSpPr txBox="1"/>
          <p:nvPr/>
        </p:nvSpPr>
        <p:spPr>
          <a:xfrm>
            <a:off x="0" y="1303562"/>
            <a:ext cx="4397828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 &amp; Answers </a:t>
            </a:r>
            <a:endParaRPr sz="1100"/>
          </a:p>
        </p:txBody>
      </p:sp>
      <p:sp>
        <p:nvSpPr>
          <p:cNvPr id="550" name="Google Shape;550;p74"/>
          <p:cNvSpPr/>
          <p:nvPr/>
        </p:nvSpPr>
        <p:spPr>
          <a:xfrm>
            <a:off x="-39274" y="3137806"/>
            <a:ext cx="457200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74"/>
          <p:cNvSpPr txBox="1"/>
          <p:nvPr/>
        </p:nvSpPr>
        <p:spPr>
          <a:xfrm>
            <a:off x="232107" y="2720633"/>
            <a:ext cx="4083038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Remain in the meeting for questions or leave at any time when your questions have been answered.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/>
          <p:nvPr/>
        </p:nvSpPr>
        <p:spPr>
          <a:xfrm>
            <a:off x="0" y="346"/>
            <a:ext cx="9144000" cy="102800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235041" y="224359"/>
            <a:ext cx="4114800" cy="51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575" rIns="0" bIns="0" anchor="t" anchorCtr="0">
            <a:noAutofit/>
          </a:bodyPr>
          <a:lstStyle/>
          <a:p>
            <a:pPr marL="12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Helvetica Neue"/>
              <a:buNone/>
            </a:pPr>
            <a:r>
              <a:rPr lang="en" sz="3300" b="1"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 sz="3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41"/>
          <p:cNvSpPr txBox="1">
            <a:spLocks noGrp="1"/>
          </p:cNvSpPr>
          <p:nvPr>
            <p:ph type="sldNum" idx="12"/>
          </p:nvPr>
        </p:nvSpPr>
        <p:spPr>
          <a:xfrm>
            <a:off x="10548591" y="4942798"/>
            <a:ext cx="118953" cy="9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25" rIns="0" bIns="0" anchor="t" anchorCtr="0">
            <a:noAutofit/>
          </a:bodyPr>
          <a:lstStyle/>
          <a:p>
            <a:pPr marL="254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Times New Roman"/>
              <a:buNone/>
            </a:pPr>
            <a:fld id="{00000000-1234-1234-1234-123412341234}" type="slidenum">
              <a:rPr lang="en" sz="900"/>
              <a:t>3</a:t>
            </a:fld>
            <a:endParaRPr sz="900"/>
          </a:p>
        </p:txBody>
      </p:sp>
      <p:sp>
        <p:nvSpPr>
          <p:cNvPr id="241" name="Google Shape;241;p41"/>
          <p:cNvSpPr txBox="1"/>
          <p:nvPr/>
        </p:nvSpPr>
        <p:spPr>
          <a:xfrm>
            <a:off x="487456" y="1274970"/>
            <a:ext cx="6958853" cy="351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00" rIns="0" bIns="0" anchor="t" anchorCtr="0">
            <a:noAutofit/>
          </a:bodyPr>
          <a:lstStyle/>
          <a:p>
            <a:pPr marL="266700" marR="0" lvl="0" indent="-2667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Trail’s End App – Feedback, Updates, &amp; Discussion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6700" marR="0" lvl="0" indent="-2667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Trail’s End Rewards – NEW Levels in 2020!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6700" marR="0" lvl="0" indent="-2667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Trail’s End Online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6700" marR="0" lvl="0" indent="-2667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Trail’s End Communities – have you joined?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6700" marR="0" lvl="0" indent="-2667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Enhancements in 2020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6700" marR="0" lvl="0" indent="-2667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the Other Sale Details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6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2" y="-4552"/>
            <a:ext cx="91388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6"/>
          <p:cNvSpPr txBox="1"/>
          <p:nvPr/>
        </p:nvSpPr>
        <p:spPr>
          <a:xfrm>
            <a:off x="176057" y="224822"/>
            <a:ext cx="8683359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Trail’s End Programs</a:t>
            </a:r>
            <a:endParaRPr sz="1100"/>
          </a:p>
        </p:txBody>
      </p:sp>
      <p:sp>
        <p:nvSpPr>
          <p:cNvPr id="281" name="Google Shape;281;p46"/>
          <p:cNvSpPr/>
          <p:nvPr/>
        </p:nvSpPr>
        <p:spPr>
          <a:xfrm rot="-5400000">
            <a:off x="-196612" y="2774340"/>
            <a:ext cx="3086904" cy="19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2" name="Google Shape;282;p46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923" y="1538498"/>
            <a:ext cx="233221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6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9994" y="1540165"/>
            <a:ext cx="233221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6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5320" y="1543050"/>
            <a:ext cx="2332216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6"/>
          <p:cNvSpPr/>
          <p:nvPr/>
        </p:nvSpPr>
        <p:spPr>
          <a:xfrm>
            <a:off x="1828800" y="3958414"/>
            <a:ext cx="5486400" cy="107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Text FACEBOOK to 62771 to join our community today!</a:t>
            </a:r>
            <a:endParaRPr sz="11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 Scout leaders across the country to share best practices and new ideas!</a:t>
            </a:r>
            <a:endParaRPr sz="1800" b="1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86" name="Google Shape;286;p46"/>
          <p:cNvPicPr preferRelativeResize="0"/>
          <p:nvPr/>
        </p:nvPicPr>
        <p:blipFill rotWithShape="1">
          <a:blip r:embed="rId7">
            <a:alphaModFix/>
          </a:blip>
          <a:srcRect t="3227" r="3319"/>
          <a:stretch/>
        </p:blipFill>
        <p:spPr>
          <a:xfrm>
            <a:off x="6817536" y="1616845"/>
            <a:ext cx="1955609" cy="2021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83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176057" y="224822"/>
            <a:ext cx="4832361" cy="53068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Trail’s End App</a:t>
            </a:r>
            <a:endParaRPr lang="en-US" sz="10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1D0D2-B415-4C41-83A6-02E5A6B8FBE3}"/>
              </a:ext>
            </a:extLst>
          </p:cNvPr>
          <p:cNvSpPr/>
          <p:nvPr/>
        </p:nvSpPr>
        <p:spPr>
          <a:xfrm>
            <a:off x="2877033" y="1198453"/>
            <a:ext cx="59628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Key Benefits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Credit Card Processing - Paid by Trail's End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tracking and reporting of sales, inventory and storefront registrations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 can turn in cash payments via credit card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Calculates Scout sales for easy Trail's End Rewards ordering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Online Direct orders in the app as way to fundraise while social distancing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TIME!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Proven Results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Used by over 14,500 units &amp; 160,000 Scouts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Over 10% growth for units that recorded more than 75% of sales in the app in 2019​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Credit Card transactions averaged 27% higher than cash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212529"/>
              </a:solidFill>
              <a:latin typeface="Roboto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F1FD71-DEB8-446F-92A9-4A7C8768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0" y="1041809"/>
            <a:ext cx="2572913" cy="38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E3A534-FAEE-434C-853A-F6AA1D6DDDD1}"/>
              </a:ext>
            </a:extLst>
          </p:cNvPr>
          <p:cNvSpPr/>
          <p:nvPr/>
        </p:nvSpPr>
        <p:spPr>
          <a:xfrm>
            <a:off x="3163946" y="4778544"/>
            <a:ext cx="4572000" cy="2564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 </a:t>
            </a:r>
            <a:r>
              <a:rPr lang="en-US" sz="1050" b="1" dirty="0">
                <a:solidFill>
                  <a:srgbClr val="EB2827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</a:t>
            </a:r>
            <a:r>
              <a:rPr lang="en-US" sz="10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62771 to download.</a:t>
            </a:r>
          </a:p>
        </p:txBody>
      </p:sp>
    </p:spTree>
    <p:extLst>
      <p:ext uri="{BB962C8B-B14F-4D97-AF65-F5344CB8AC3E}">
        <p14:creationId xmlns:p14="http://schemas.microsoft.com/office/powerpoint/2010/main" val="354044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8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5" y="0"/>
            <a:ext cx="91388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8"/>
          <p:cNvSpPr txBox="1"/>
          <p:nvPr/>
        </p:nvSpPr>
        <p:spPr>
          <a:xfrm>
            <a:off x="176057" y="224822"/>
            <a:ext cx="4832361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Trail’s End App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5" y="1260921"/>
            <a:ext cx="9138836" cy="3434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889" y="0"/>
            <a:ext cx="91388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9"/>
          <p:cNvSpPr txBox="1"/>
          <p:nvPr/>
        </p:nvSpPr>
        <p:spPr>
          <a:xfrm>
            <a:off x="176057" y="224822"/>
            <a:ext cx="3862137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Trail’s End App</a:t>
            </a:r>
            <a:endParaRPr sz="1100"/>
          </a:p>
        </p:txBody>
      </p:sp>
      <p:sp>
        <p:nvSpPr>
          <p:cNvPr id="312" name="Google Shape;312;p49"/>
          <p:cNvSpPr/>
          <p:nvPr/>
        </p:nvSpPr>
        <p:spPr>
          <a:xfrm>
            <a:off x="679289" y="1060631"/>
            <a:ext cx="16404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Point of Sale</a:t>
            </a:r>
            <a:endParaRPr sz="1100"/>
          </a:p>
        </p:txBody>
      </p:sp>
      <p:sp>
        <p:nvSpPr>
          <p:cNvPr id="313" name="Google Shape;313;p49"/>
          <p:cNvSpPr/>
          <p:nvPr/>
        </p:nvSpPr>
        <p:spPr>
          <a:xfrm>
            <a:off x="2714975" y="1060631"/>
            <a:ext cx="16404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Payment</a:t>
            </a:r>
            <a:endParaRPr sz="1100"/>
          </a:p>
        </p:txBody>
      </p:sp>
      <p:sp>
        <p:nvSpPr>
          <p:cNvPr id="314" name="Google Shape;314;p49"/>
          <p:cNvSpPr txBox="1"/>
          <p:nvPr/>
        </p:nvSpPr>
        <p:spPr>
          <a:xfrm>
            <a:off x="4720673" y="1060631"/>
            <a:ext cx="19658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Storefront Scheduling</a:t>
            </a:r>
            <a:endParaRPr sz="1100"/>
          </a:p>
        </p:txBody>
      </p:sp>
      <p:sp>
        <p:nvSpPr>
          <p:cNvPr id="315" name="Google Shape;315;p49"/>
          <p:cNvSpPr/>
          <p:nvPr/>
        </p:nvSpPr>
        <p:spPr>
          <a:xfrm>
            <a:off x="6932063" y="1084084"/>
            <a:ext cx="16404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Sale Tracking</a:t>
            </a:r>
            <a:endParaRPr sz="1100"/>
          </a:p>
        </p:txBody>
      </p:sp>
      <p:sp>
        <p:nvSpPr>
          <p:cNvPr id="316" name="Google Shape;316;p49"/>
          <p:cNvSpPr/>
          <p:nvPr/>
        </p:nvSpPr>
        <p:spPr>
          <a:xfrm>
            <a:off x="3897153" y="75464"/>
            <a:ext cx="951226" cy="8024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5667" y="224822"/>
            <a:ext cx="905119" cy="4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9" descr="https://connect.squareup.com/connect-web/assets/built-with-square/brand_white-edcf1cc8a10da45f6d0e67215261bcd24f83a48336be84307d3ca62314963ad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2893" y="332522"/>
            <a:ext cx="1368981" cy="38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9" descr="A screenshot of a cell phon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3148" y="1418360"/>
            <a:ext cx="1689926" cy="352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9" descr="A screenshot of a cell phone&#10;&#10;Description generated with very high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319" y="1418359"/>
            <a:ext cx="1698407" cy="352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9" descr="A screenshot of a cell phone&#10;&#10;Description generated with very high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64853" y="1418359"/>
            <a:ext cx="1737934" cy="350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9" descr="A screenshot of a cell phone&#10;&#10;Description generated with very high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90873" y="1398876"/>
            <a:ext cx="1637089" cy="352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75" y="-281"/>
            <a:ext cx="91388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0"/>
          <p:cNvSpPr txBox="1"/>
          <p:nvPr/>
        </p:nvSpPr>
        <p:spPr>
          <a:xfrm>
            <a:off x="176057" y="224822"/>
            <a:ext cx="8683359" cy="530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Trail’s End App </a:t>
            </a:r>
            <a:endParaRPr sz="1100"/>
          </a:p>
        </p:txBody>
      </p:sp>
      <p:sp>
        <p:nvSpPr>
          <p:cNvPr id="330" name="Google Shape;330;p50"/>
          <p:cNvSpPr/>
          <p:nvPr/>
        </p:nvSpPr>
        <p:spPr>
          <a:xfrm rot="-5400000">
            <a:off x="-196612" y="2774340"/>
            <a:ext cx="3086904" cy="19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1" name="Google Shape;331;p50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6871" y="1130971"/>
            <a:ext cx="1789860" cy="38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0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3524" y="1120183"/>
            <a:ext cx="1789860" cy="388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0" descr="A close up of a scree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1200" y="1117316"/>
            <a:ext cx="1789859" cy="3883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423" y="1130971"/>
            <a:ext cx="1789860" cy="3844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0"/>
          <p:cNvSpPr txBox="1"/>
          <p:nvPr/>
        </p:nvSpPr>
        <p:spPr>
          <a:xfrm rot="-5400000">
            <a:off x="-1058071" y="2781169"/>
            <a:ext cx="282971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1100"/>
          </a:p>
        </p:txBody>
      </p:sp>
      <p:sp>
        <p:nvSpPr>
          <p:cNvPr id="336" name="Google Shape;336;p50"/>
          <p:cNvSpPr txBox="1"/>
          <p:nvPr/>
        </p:nvSpPr>
        <p:spPr>
          <a:xfrm rot="-5400000">
            <a:off x="1465722" y="2730071"/>
            <a:ext cx="282971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" y="0"/>
            <a:ext cx="913883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3E159D-F361-42A9-981C-DE05B765AA41}"/>
              </a:ext>
            </a:extLst>
          </p:cNvPr>
          <p:cNvSpPr txBox="1"/>
          <p:nvPr/>
        </p:nvSpPr>
        <p:spPr>
          <a:xfrm>
            <a:off x="176057" y="224822"/>
            <a:ext cx="8683359" cy="530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App Training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8CAF10-9502-4BBF-ADE9-22A9C74DFA9C}"/>
              </a:ext>
            </a:extLst>
          </p:cNvPr>
          <p:cNvSpPr/>
          <p:nvPr/>
        </p:nvSpPr>
        <p:spPr>
          <a:xfrm>
            <a:off x="76513" y="1107965"/>
            <a:ext cx="8923649" cy="86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algn="ctr">
              <a:lnSpc>
                <a:spcPct val="107000"/>
              </a:lnSpc>
            </a:pPr>
            <a:r>
              <a:rPr lang="en-US" sz="2400" dirty="0">
                <a:solidFill>
                  <a:srgbClr val="15407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200 Webinars in 2020</a:t>
            </a:r>
          </a:p>
          <a:p>
            <a:pPr marL="171450" lvl="1" algn="ctr">
              <a:lnSpc>
                <a:spcPct val="107000"/>
              </a:lnSpc>
            </a:pPr>
            <a:r>
              <a:rPr lang="en-US" sz="2400" dirty="0">
                <a:solidFill>
                  <a:srgbClr val="15407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Question Asked…Every Question Answered!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B424C2-DB0F-48C3-B3D9-5C1D8B1E1C22}"/>
              </a:ext>
            </a:extLst>
          </p:cNvPr>
          <p:cNvSpPr/>
          <p:nvPr/>
        </p:nvSpPr>
        <p:spPr>
          <a:xfrm>
            <a:off x="898863" y="4309807"/>
            <a:ext cx="750796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Register at www.trails-end.com/webinars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8594B-C4CC-4653-AF26-0D7DDF92A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2" y="2158518"/>
            <a:ext cx="9144000" cy="21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DFC74CE2E0754CA8523F9B7206B034" ma:contentTypeVersion="15" ma:contentTypeDescription="Create a new document." ma:contentTypeScope="" ma:versionID="63f14c59334717a84e701a969ef56325">
  <xsd:schema xmlns:xsd="http://www.w3.org/2001/XMLSchema" xmlns:xs="http://www.w3.org/2001/XMLSchema" xmlns:p="http://schemas.microsoft.com/office/2006/metadata/properties" xmlns:ns1="http://schemas.microsoft.com/sharepoint/v3" xmlns:ns3="209e4b32-4636-4099-8faa-66691d1cd86c" xmlns:ns4="d3ddf431-ab37-459f-8858-48481f2d0909" targetNamespace="http://schemas.microsoft.com/office/2006/metadata/properties" ma:root="true" ma:fieldsID="b4e2e372ec19bc8cf016aacf6bd69c6e" ns1:_="" ns3:_="" ns4:_="">
    <xsd:import namespace="http://schemas.microsoft.com/sharepoint/v3"/>
    <xsd:import namespace="209e4b32-4636-4099-8faa-66691d1cd86c"/>
    <xsd:import namespace="d3ddf431-ab37-459f-8858-48481f2d09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9e4b32-4636-4099-8faa-66691d1cd8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df431-ab37-459f-8858-48481f2d090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E03739-00F1-463D-AD31-FE64142847D7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d3ddf431-ab37-459f-8858-48481f2d0909"/>
    <ds:schemaRef ds:uri="209e4b32-4636-4099-8faa-66691d1cd86c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0C98D9-5D8C-4B6D-B605-2745BCB704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348D9A-C0F0-4143-8F9D-2266485901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09e4b32-4636-4099-8faa-66691d1cd86c"/>
    <ds:schemaRef ds:uri="d3ddf431-ab37-459f-8858-48481f2d09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1288</Words>
  <Application>Microsoft Office PowerPoint</Application>
  <PresentationFormat>On-screen Show (16:9)</PresentationFormat>
  <Paragraphs>225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Times New Roman</vt:lpstr>
      <vt:lpstr>Arial</vt:lpstr>
      <vt:lpstr>Helvetica Neue</vt:lpstr>
      <vt:lpstr>Arial Black</vt:lpstr>
      <vt:lpstr>Roboto</vt:lpstr>
      <vt:lpstr>Simple Light</vt:lpstr>
      <vt:lpstr>Office Theme</vt:lpstr>
      <vt:lpstr>Office Theme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Gary Rosenfeld</dc:creator>
  <cp:lastModifiedBy>Gregg Bennett</cp:lastModifiedBy>
  <cp:revision>4</cp:revision>
  <dcterms:modified xsi:type="dcterms:W3CDTF">2020-07-15T14:50:40Z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0x010100BBDFC74CE2E0754CA8523F9B7206B034</vt:lpwstr>
  </property>
</Properties>
</file>